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 id="2147483852" r:id="rId2"/>
    <p:sldMasterId id="2147483864" r:id="rId3"/>
    <p:sldMasterId id="2147483876" r:id="rId4"/>
  </p:sldMasterIdLst>
  <p:notesMasterIdLst>
    <p:notesMasterId r:id="rId14"/>
  </p:notesMasterIdLst>
  <p:sldIdLst>
    <p:sldId id="257" r:id="rId5"/>
    <p:sldId id="258" r:id="rId6"/>
    <p:sldId id="270" r:id="rId7"/>
    <p:sldId id="259" r:id="rId8"/>
    <p:sldId id="267" r:id="rId9"/>
    <p:sldId id="271" r:id="rId10"/>
    <p:sldId id="269" r:id="rId11"/>
    <p:sldId id="262" r:id="rId12"/>
    <p:sldId id="266"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62" autoAdjust="0"/>
    <p:restoredTop sz="94660"/>
  </p:normalViewPr>
  <p:slideViewPr>
    <p:cSldViewPr snapToGrid="0">
      <p:cViewPr varScale="1">
        <p:scale>
          <a:sx n="80" d="100"/>
          <a:sy n="80" d="100"/>
        </p:scale>
        <p:origin x="63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45BC1C-2875-4477-8FD3-4BB1A194E1BA}" type="datetimeFigureOut">
              <a:rPr lang="en-US" smtClean="0"/>
              <a:t>1/18/2023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39C124-5A19-4C0B-A4A8-37EDCC3B9917}" type="slidenum">
              <a:rPr lang="en-US" smtClean="0"/>
              <a:t>‹#›</a:t>
            </a:fld>
            <a:endParaRPr lang="en-US"/>
          </a:p>
        </p:txBody>
      </p:sp>
    </p:spTree>
    <p:extLst>
      <p:ext uri="{BB962C8B-B14F-4D97-AF65-F5344CB8AC3E}">
        <p14:creationId xmlns:p14="http://schemas.microsoft.com/office/powerpoint/2010/main" val="682841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defTabSz="914400">
              <a:buFont typeface="Arial" panose="020B0604020202020204" pitchFamily="34" charset="0"/>
              <a:buChar char="•"/>
            </a:pPr>
            <a:r>
              <a:rPr lang="en-US" dirty="0">
                <a:highlight>
                  <a:srgbClr val="FFFF00"/>
                </a:highlight>
                <a:latin typeface="Ubuntu" panose="020B0504030602030204" pitchFamily="34" charset="0"/>
              </a:rPr>
              <a:t>[Why did you get involved with Special Olympics Minnesota?]</a:t>
            </a:r>
          </a:p>
          <a:p>
            <a:pPr marL="285750" indent="-285750" defTabSz="914400">
              <a:buFont typeface="Arial" panose="020B0604020202020204" pitchFamily="34" charset="0"/>
              <a:buChar char="•"/>
            </a:pPr>
            <a:endParaRPr lang="en-US" dirty="0">
              <a:highlight>
                <a:srgbClr val="FFFF00"/>
              </a:highlight>
              <a:latin typeface="Ubuntu" panose="020B0504030602030204" pitchFamily="34" charset="0"/>
            </a:endParaRPr>
          </a:p>
          <a:p>
            <a:pPr marL="285750" indent="-285750" defTabSz="914400">
              <a:buFont typeface="Arial" panose="020B0604020202020204" pitchFamily="34" charset="0"/>
              <a:buChar char="•"/>
            </a:pPr>
            <a:r>
              <a:rPr lang="en-US" dirty="0">
                <a:highlight>
                  <a:srgbClr val="FFFF00"/>
                </a:highlight>
                <a:latin typeface="Ubuntu" panose="020B0504030602030204" pitchFamily="34" charset="0"/>
              </a:rPr>
              <a:t>[How has your involvement with Special Olympics Minnesota impacted your life?]</a:t>
            </a:r>
            <a:br>
              <a:rPr lang="en-US" dirty="0">
                <a:highlight>
                  <a:srgbClr val="FFFF00"/>
                </a:highlight>
                <a:latin typeface="Ubuntu" panose="020B0504030602030204" pitchFamily="34" charset="0"/>
              </a:rPr>
            </a:br>
            <a:endParaRPr lang="en-US" dirty="0">
              <a:highlight>
                <a:srgbClr val="FFFF00"/>
              </a:highlight>
              <a:latin typeface="Ubuntu" panose="020B0504030602030204" pitchFamily="34" charset="0"/>
            </a:endParaRPr>
          </a:p>
          <a:p>
            <a:pPr marL="285750" indent="-285750" defTabSz="914400">
              <a:buFont typeface="Arial" panose="020B0604020202020204" pitchFamily="34" charset="0"/>
              <a:buChar char="•"/>
            </a:pPr>
            <a:r>
              <a:rPr lang="en-US" dirty="0">
                <a:highlight>
                  <a:srgbClr val="FFFF00"/>
                </a:highlight>
                <a:latin typeface="Ubuntu" panose="020B0504030602030204" pitchFamily="34" charset="0"/>
              </a:rPr>
              <a:t>[What is the volunteer need on your team?]</a:t>
            </a:r>
          </a:p>
          <a:p>
            <a:endParaRPr lang="en-US" dirty="0"/>
          </a:p>
        </p:txBody>
      </p:sp>
      <p:sp>
        <p:nvSpPr>
          <p:cNvPr id="4" name="Slide Number Placeholder 3"/>
          <p:cNvSpPr>
            <a:spLocks noGrp="1"/>
          </p:cNvSpPr>
          <p:nvPr>
            <p:ph type="sldNum" sz="quarter" idx="5"/>
          </p:nvPr>
        </p:nvSpPr>
        <p:spPr/>
        <p:txBody>
          <a:bodyPr/>
          <a:lstStyle/>
          <a:p>
            <a:fld id="{B439C124-5A19-4C0B-A4A8-37EDCC3B9917}" type="slidenum">
              <a:rPr lang="en-US" smtClean="0"/>
              <a:t>4</a:t>
            </a:fld>
            <a:endParaRPr lang="en-US"/>
          </a:p>
        </p:txBody>
      </p:sp>
    </p:spTree>
    <p:extLst>
      <p:ext uri="{BB962C8B-B14F-4D97-AF65-F5344CB8AC3E}">
        <p14:creationId xmlns:p14="http://schemas.microsoft.com/office/powerpoint/2010/main" val="1176670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1/18/2023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1/18/2023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F981276-BEFE-451E-B6DC-6871D473957F}"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7BF745-5DB4-4CD0-AA87-B690257205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39599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981276-BEFE-451E-B6DC-6871D473957F}"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7BF745-5DB4-4CD0-AA87-B690257205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3860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981276-BEFE-451E-B6DC-6871D473957F}"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7BF745-5DB4-4CD0-AA87-B690257205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1260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981276-BEFE-451E-B6DC-6871D473957F}" type="datetimeFigureOut">
              <a:rPr lang="en-US" smtClean="0">
                <a:solidFill>
                  <a:prstClr val="black">
                    <a:tint val="75000"/>
                  </a:prstClr>
                </a:solidFill>
              </a: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C7BF745-5DB4-4CD0-AA87-B690257205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8165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981276-BEFE-451E-B6DC-6871D473957F}" type="datetimeFigureOut">
              <a:rPr lang="en-US" smtClean="0">
                <a:solidFill>
                  <a:prstClr val="black">
                    <a:tint val="75000"/>
                  </a:prstClr>
                </a:solidFill>
              </a:rPr>
              <a:pPr/>
              <a:t>1/18/2023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C7BF745-5DB4-4CD0-AA87-B690257205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8886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981276-BEFE-451E-B6DC-6871D473957F}" type="datetimeFigureOut">
              <a:rPr lang="en-US" smtClean="0">
                <a:solidFill>
                  <a:prstClr val="black">
                    <a:tint val="75000"/>
                  </a:prstClr>
                </a:solidFill>
              </a:rPr>
              <a:pPr/>
              <a:t>1/18/2023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C7BF745-5DB4-4CD0-AA87-B690257205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85997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981276-BEFE-451E-B6DC-6871D473957F}" type="datetimeFigureOut">
              <a:rPr lang="en-US" smtClean="0">
                <a:solidFill>
                  <a:prstClr val="black">
                    <a:tint val="75000"/>
                  </a:prstClr>
                </a:solidFill>
              </a:rPr>
              <a:pPr/>
              <a:t>1/18/2023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C7BF745-5DB4-4CD0-AA87-B690257205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59834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981276-BEFE-451E-B6DC-6871D473957F}" type="datetimeFigureOut">
              <a:rPr lang="en-US" smtClean="0">
                <a:solidFill>
                  <a:prstClr val="black">
                    <a:tint val="75000"/>
                  </a:prstClr>
                </a:solidFill>
              </a: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C7BF745-5DB4-4CD0-AA87-B690257205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7102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981276-BEFE-451E-B6DC-6871D473957F}" type="datetimeFigureOut">
              <a:rPr lang="en-US" smtClean="0">
                <a:solidFill>
                  <a:prstClr val="black">
                    <a:tint val="75000"/>
                  </a:prstClr>
                </a:solidFill>
              </a: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C7BF745-5DB4-4CD0-AA87-B690257205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77123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981276-BEFE-451E-B6DC-6871D473957F}"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7BF745-5DB4-4CD0-AA87-B690257205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55141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981276-BEFE-451E-B6DC-6871D473957F}"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7BF745-5DB4-4CD0-AA87-B690257205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59571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F981276-BEFE-451E-B6DC-6871D473957F}"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7BF745-5DB4-4CD0-AA87-B690257205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00112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981276-BEFE-451E-B6DC-6871D473957F}"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7BF745-5DB4-4CD0-AA87-B690257205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7100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981276-BEFE-451E-B6DC-6871D473957F}"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7BF745-5DB4-4CD0-AA87-B690257205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533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981276-BEFE-451E-B6DC-6871D473957F}" type="datetimeFigureOut">
              <a:rPr lang="en-US" smtClean="0">
                <a:solidFill>
                  <a:prstClr val="black">
                    <a:tint val="75000"/>
                  </a:prstClr>
                </a:solidFill>
              </a: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C7BF745-5DB4-4CD0-AA87-B690257205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34326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981276-BEFE-451E-B6DC-6871D473957F}" type="datetimeFigureOut">
              <a:rPr lang="en-US" smtClean="0">
                <a:solidFill>
                  <a:prstClr val="black">
                    <a:tint val="75000"/>
                  </a:prstClr>
                </a:solidFill>
              </a:rPr>
              <a:pPr/>
              <a:t>1/18/2023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C7BF745-5DB4-4CD0-AA87-B690257205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45232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981276-BEFE-451E-B6DC-6871D473957F}" type="datetimeFigureOut">
              <a:rPr lang="en-US" smtClean="0">
                <a:solidFill>
                  <a:prstClr val="black">
                    <a:tint val="75000"/>
                  </a:prstClr>
                </a:solidFill>
              </a:rPr>
              <a:pPr/>
              <a:t>1/18/2023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C7BF745-5DB4-4CD0-AA87-B690257205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5588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981276-BEFE-451E-B6DC-6871D473957F}" type="datetimeFigureOut">
              <a:rPr lang="en-US" smtClean="0">
                <a:solidFill>
                  <a:prstClr val="black">
                    <a:tint val="75000"/>
                  </a:prstClr>
                </a:solidFill>
              </a:rPr>
              <a:pPr/>
              <a:t>1/18/2023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C7BF745-5DB4-4CD0-AA87-B690257205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0368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981276-BEFE-451E-B6DC-6871D473957F}" type="datetimeFigureOut">
              <a:rPr lang="en-US" smtClean="0">
                <a:solidFill>
                  <a:prstClr val="black">
                    <a:tint val="75000"/>
                  </a:prstClr>
                </a:solidFill>
              </a: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C7BF745-5DB4-4CD0-AA87-B690257205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38242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981276-BEFE-451E-B6DC-6871D473957F}" type="datetimeFigureOut">
              <a:rPr lang="en-US" smtClean="0">
                <a:solidFill>
                  <a:prstClr val="black">
                    <a:tint val="75000"/>
                  </a:prstClr>
                </a:solidFill>
              </a: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C7BF745-5DB4-4CD0-AA87-B690257205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58590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981276-BEFE-451E-B6DC-6871D473957F}"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7BF745-5DB4-4CD0-AA87-B690257205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27348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981276-BEFE-451E-B6DC-6871D473957F}"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7BF745-5DB4-4CD0-AA87-B690257205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90626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F981276-BEFE-451E-B6DC-6871D473957F}"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7BF745-5DB4-4CD0-AA87-B690257205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18038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981276-BEFE-451E-B6DC-6871D473957F}"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7BF745-5DB4-4CD0-AA87-B690257205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44781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981276-BEFE-451E-B6DC-6871D473957F}"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7BF745-5DB4-4CD0-AA87-B690257205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05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981276-BEFE-451E-B6DC-6871D473957F}" type="datetimeFigureOut">
              <a:rPr lang="en-US" smtClean="0">
                <a:solidFill>
                  <a:prstClr val="black">
                    <a:tint val="75000"/>
                  </a:prstClr>
                </a:solidFill>
              </a: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C7BF745-5DB4-4CD0-AA87-B690257205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2983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981276-BEFE-451E-B6DC-6871D473957F}" type="datetimeFigureOut">
              <a:rPr lang="en-US" smtClean="0">
                <a:solidFill>
                  <a:prstClr val="black">
                    <a:tint val="75000"/>
                  </a:prstClr>
                </a:solidFill>
              </a:rPr>
              <a:pPr/>
              <a:t>1/18/2023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C7BF745-5DB4-4CD0-AA87-B690257205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24634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981276-BEFE-451E-B6DC-6871D473957F}" type="datetimeFigureOut">
              <a:rPr lang="en-US" smtClean="0">
                <a:solidFill>
                  <a:prstClr val="black">
                    <a:tint val="75000"/>
                  </a:prstClr>
                </a:solidFill>
              </a:rPr>
              <a:pPr/>
              <a:t>1/18/2023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C7BF745-5DB4-4CD0-AA87-B690257205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3229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1/18/2023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981276-BEFE-451E-B6DC-6871D473957F}" type="datetimeFigureOut">
              <a:rPr lang="en-US" smtClean="0">
                <a:solidFill>
                  <a:prstClr val="black">
                    <a:tint val="75000"/>
                  </a:prstClr>
                </a:solidFill>
              </a:rPr>
              <a:pPr/>
              <a:t>1/18/2023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C7BF745-5DB4-4CD0-AA87-B690257205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62631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981276-BEFE-451E-B6DC-6871D473957F}" type="datetimeFigureOut">
              <a:rPr lang="en-US" smtClean="0">
                <a:solidFill>
                  <a:prstClr val="black">
                    <a:tint val="75000"/>
                  </a:prstClr>
                </a:solidFill>
              </a: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C7BF745-5DB4-4CD0-AA87-B690257205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0350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981276-BEFE-451E-B6DC-6871D473957F}" type="datetimeFigureOut">
              <a:rPr lang="en-US" smtClean="0">
                <a:solidFill>
                  <a:prstClr val="black">
                    <a:tint val="75000"/>
                  </a:prstClr>
                </a:solidFill>
              </a: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C7BF745-5DB4-4CD0-AA87-B690257205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72192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981276-BEFE-451E-B6DC-6871D473957F}"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7BF745-5DB4-4CD0-AA87-B690257205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58206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981276-BEFE-451E-B6DC-6871D473957F}"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7BF745-5DB4-4CD0-AA87-B690257205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5012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1/18/2023</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1/18/2023</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1/18/2023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1/18/2023</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1/18/2023</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F981276-BEFE-451E-B6DC-6871D473957F}" type="datetimeFigureOut">
              <a:rPr lang="en-US" smtClean="0">
                <a:solidFill>
                  <a:prstClr val="black">
                    <a:tint val="75000"/>
                  </a:prstClr>
                </a:solidFill>
              </a:rPr>
              <a:pPr defTabSz="914400"/>
              <a:t>1/18/2023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7C7BF745-5DB4-4CD0-AA87-B690257205D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543616168"/>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F981276-BEFE-451E-B6DC-6871D473957F}" type="datetimeFigureOut">
              <a:rPr lang="en-US" smtClean="0">
                <a:solidFill>
                  <a:prstClr val="black">
                    <a:tint val="75000"/>
                  </a:prstClr>
                </a:solidFill>
              </a:rPr>
              <a:pPr defTabSz="914400"/>
              <a:t>1/18/2023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7C7BF745-5DB4-4CD0-AA87-B690257205D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999921833"/>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F981276-BEFE-451E-B6DC-6871D473957F}" type="datetimeFigureOut">
              <a:rPr lang="en-US" smtClean="0">
                <a:solidFill>
                  <a:prstClr val="black">
                    <a:tint val="75000"/>
                  </a:prstClr>
                </a:solidFill>
              </a:rPr>
              <a:pPr defTabSz="914400"/>
              <a:t>1/18/2023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7C7BF745-5DB4-4CD0-AA87-B690257205D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629653541"/>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Vc17w3WVWPA" TargetMode="External"/><Relationship Id="rId2" Type="http://schemas.openxmlformats.org/officeDocument/2006/relationships/hyperlink" Target="https://www.youtube.com/watch?v=D_XgAyyYjjk" TargetMode="External"/><Relationship Id="rId1" Type="http://schemas.openxmlformats.org/officeDocument/2006/relationships/slideLayout" Target="../slideLayouts/slideLayout7.xml"/><Relationship Id="rId5" Type="http://schemas.openxmlformats.org/officeDocument/2006/relationships/hyperlink" Target="https://www.youtube.com/watch?v=VIzgPIWuc4U" TargetMode="External"/><Relationship Id="rId4" Type="http://schemas.openxmlformats.org/officeDocument/2006/relationships/hyperlink" Target="https://www.youtube.com/watch?v=jyA3jvAUaPk"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10;&#10;Description automatically generated">
            <a:extLst>
              <a:ext uri="{FF2B5EF4-FFF2-40B4-BE49-F238E27FC236}">
                <a16:creationId xmlns:a16="http://schemas.microsoft.com/office/drawing/2014/main" id="{DE26C7FA-7026-1953-DD20-D833BA8659EA}"/>
              </a:ext>
            </a:extLst>
          </p:cNvPr>
          <p:cNvPicPr>
            <a:picLocks noChangeAspect="1"/>
          </p:cNvPicPr>
          <p:nvPr/>
        </p:nvPicPr>
        <p:blipFill rotWithShape="1">
          <a:blip r:embed="rId2"/>
          <a:srcRect l="20747" t="11337" r="20035"/>
          <a:stretch/>
        </p:blipFill>
        <p:spPr>
          <a:xfrm>
            <a:off x="0" y="-1"/>
            <a:ext cx="12192000" cy="4660395"/>
          </a:xfrm>
          <a:prstGeom prst="rect">
            <a:avLst/>
          </a:prstGeom>
        </p:spPr>
      </p:pic>
      <p:sp>
        <p:nvSpPr>
          <p:cNvPr id="9" name="Rectangle 8">
            <a:extLst>
              <a:ext uri="{FF2B5EF4-FFF2-40B4-BE49-F238E27FC236}">
                <a16:creationId xmlns:a16="http://schemas.microsoft.com/office/drawing/2014/main" id="{C130A677-14BB-4C62-7814-CE6AAB1B0C73}"/>
              </a:ext>
            </a:extLst>
          </p:cNvPr>
          <p:cNvSpPr/>
          <p:nvPr/>
        </p:nvSpPr>
        <p:spPr>
          <a:xfrm>
            <a:off x="0" y="4114800"/>
            <a:ext cx="12192000" cy="295024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396472" y="5384257"/>
            <a:ext cx="11399051" cy="923330"/>
          </a:xfrm>
          <a:prstGeom prst="rect">
            <a:avLst/>
          </a:prstGeom>
          <a:noFill/>
        </p:spPr>
        <p:txBody>
          <a:bodyPr wrap="square" rtlCol="0">
            <a:spAutoFit/>
          </a:bodyPr>
          <a:lstStyle/>
          <a:p>
            <a:pPr algn="ctr"/>
            <a:r>
              <a:rPr lang="en-US" sz="5400" b="1" dirty="0">
                <a:solidFill>
                  <a:schemeClr val="bg1"/>
                </a:solidFill>
                <a:latin typeface="Norwester" panose="00000506000000000000" pitchFamily="50" charset="0"/>
              </a:rPr>
              <a:t>JOIN THE INCLUSION REVOLUTION </a:t>
            </a:r>
            <a:endParaRPr lang="en-US" sz="5400" dirty="0">
              <a:solidFill>
                <a:schemeClr val="bg1"/>
              </a:solidFill>
              <a:latin typeface="Norwester" panose="00000506000000000000" pitchFamily="50" charset="0"/>
            </a:endParaRPr>
          </a:p>
        </p:txBody>
      </p:sp>
      <p:pic>
        <p:nvPicPr>
          <p:cNvPr id="11" name="Picture 10" descr="Logo&#10;&#10;Description automatically generated">
            <a:extLst>
              <a:ext uri="{FF2B5EF4-FFF2-40B4-BE49-F238E27FC236}">
                <a16:creationId xmlns:a16="http://schemas.microsoft.com/office/drawing/2014/main" id="{62A1B3F3-5B31-765B-BD92-FC953FDEC84C}"/>
              </a:ext>
            </a:extLst>
          </p:cNvPr>
          <p:cNvPicPr>
            <a:picLocks noChangeAspect="1"/>
          </p:cNvPicPr>
          <p:nvPr/>
        </p:nvPicPr>
        <p:blipFill>
          <a:blip r:embed="rId3"/>
          <a:stretch>
            <a:fillRect/>
          </a:stretch>
        </p:blipFill>
        <p:spPr>
          <a:xfrm>
            <a:off x="4699855" y="4114800"/>
            <a:ext cx="2792286" cy="1535299"/>
          </a:xfrm>
          <a:prstGeom prst="rect">
            <a:avLst/>
          </a:prstGeom>
        </p:spPr>
      </p:pic>
    </p:spTree>
    <p:extLst>
      <p:ext uri="{BB962C8B-B14F-4D97-AF65-F5344CB8AC3E}">
        <p14:creationId xmlns:p14="http://schemas.microsoft.com/office/powerpoint/2010/main" val="363849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7500" y="325840"/>
            <a:ext cx="11201400" cy="4370427"/>
          </a:xfrm>
          <a:prstGeom prst="rect">
            <a:avLst/>
          </a:prstGeom>
          <a:noFill/>
        </p:spPr>
        <p:txBody>
          <a:bodyPr wrap="square" rtlCol="0">
            <a:spAutoFit/>
          </a:bodyPr>
          <a:lstStyle/>
          <a:p>
            <a:r>
              <a:rPr lang="en-US" sz="2600" dirty="0">
                <a:solidFill>
                  <a:schemeClr val="tx1">
                    <a:lumMod val="65000"/>
                    <a:lumOff val="35000"/>
                  </a:schemeClr>
                </a:solidFill>
                <a:latin typeface="Ubuntu" panose="020B0504030602030204" pitchFamily="34" charset="0"/>
              </a:rPr>
              <a:t>Start your presentation with a video. Choose one of the following and embed it on this slide:</a:t>
            </a:r>
          </a:p>
          <a:p>
            <a:endParaRPr lang="en-US" dirty="0">
              <a:latin typeface="Ubuntu" panose="020B0504030602030204" pitchFamily="34" charset="0"/>
            </a:endParaRPr>
          </a:p>
          <a:p>
            <a:r>
              <a:rPr lang="en-US" sz="1600" dirty="0">
                <a:latin typeface="Ubuntu" panose="020B0504030602030204" pitchFamily="34" charset="0"/>
                <a:hlinkClick r:id="rId2"/>
              </a:rPr>
              <a:t>Austin found his power </a:t>
            </a:r>
            <a:r>
              <a:rPr lang="en-US" sz="1600" dirty="0">
                <a:latin typeface="Ubuntu" panose="020B0504030602030204" pitchFamily="34" charset="0"/>
              </a:rPr>
              <a:t>3:40 </a:t>
            </a:r>
            <a:r>
              <a:rPr lang="en-US" sz="1600" dirty="0">
                <a:solidFill>
                  <a:srgbClr val="FF0000"/>
                </a:solidFill>
                <a:latin typeface="Ubuntu" panose="020B0504030602030204" pitchFamily="34" charset="0"/>
              </a:rPr>
              <a:t>&lt;</a:t>
            </a:r>
            <a:r>
              <a:rPr lang="en-US" sz="1600" dirty="0" err="1">
                <a:solidFill>
                  <a:srgbClr val="FF0000"/>
                </a:solidFill>
                <a:latin typeface="Ubuntu" panose="020B0504030602030204" pitchFamily="34" charset="0"/>
              </a:rPr>
              <a:t>iframe</a:t>
            </a:r>
            <a:r>
              <a:rPr lang="en-US" sz="1600" dirty="0">
                <a:solidFill>
                  <a:srgbClr val="FF0000"/>
                </a:solidFill>
                <a:latin typeface="Ubuntu" panose="020B0504030602030204" pitchFamily="34" charset="0"/>
              </a:rPr>
              <a:t> width="560" height="315" </a:t>
            </a:r>
            <a:r>
              <a:rPr lang="en-US" sz="1600" dirty="0" err="1">
                <a:solidFill>
                  <a:srgbClr val="FF0000"/>
                </a:solidFill>
                <a:latin typeface="Ubuntu" panose="020B0504030602030204" pitchFamily="34" charset="0"/>
              </a:rPr>
              <a:t>src</a:t>
            </a:r>
            <a:r>
              <a:rPr lang="en-US" sz="1600" dirty="0">
                <a:solidFill>
                  <a:srgbClr val="FF0000"/>
                </a:solidFill>
                <a:latin typeface="Ubuntu" panose="020B0504030602030204" pitchFamily="34" charset="0"/>
              </a:rPr>
              <a:t>="https://www.youtube.com/embed/D_XgAyyYjjk" title="YouTube video player" frameborder="0" allow="accelerometer; </a:t>
            </a:r>
            <a:r>
              <a:rPr lang="en-US" sz="1600" dirty="0" err="1">
                <a:solidFill>
                  <a:srgbClr val="FF0000"/>
                </a:solidFill>
                <a:latin typeface="Ubuntu" panose="020B0504030602030204" pitchFamily="34" charset="0"/>
              </a:rPr>
              <a:t>autoplay</a:t>
            </a:r>
            <a:r>
              <a:rPr lang="en-US" sz="1600" dirty="0">
                <a:solidFill>
                  <a:srgbClr val="FF0000"/>
                </a:solidFill>
                <a:latin typeface="Ubuntu" panose="020B0504030602030204" pitchFamily="34" charset="0"/>
              </a:rPr>
              <a:t>; clipboard-write; encrypted-media; gyroscope; picture-in-picture; web-share" </a:t>
            </a:r>
            <a:r>
              <a:rPr lang="en-US" sz="1600" dirty="0" err="1">
                <a:solidFill>
                  <a:srgbClr val="FF0000"/>
                </a:solidFill>
                <a:latin typeface="Ubuntu" panose="020B0504030602030204" pitchFamily="34" charset="0"/>
              </a:rPr>
              <a:t>allowfullscreen</a:t>
            </a:r>
            <a:r>
              <a:rPr lang="en-US" sz="1600" dirty="0">
                <a:solidFill>
                  <a:srgbClr val="FF0000"/>
                </a:solidFill>
                <a:latin typeface="Ubuntu" panose="020B0504030602030204" pitchFamily="34" charset="0"/>
              </a:rPr>
              <a:t>&gt;&lt;/</a:t>
            </a:r>
            <a:r>
              <a:rPr lang="en-US" sz="1600" dirty="0" err="1">
                <a:solidFill>
                  <a:srgbClr val="FF0000"/>
                </a:solidFill>
                <a:latin typeface="Ubuntu" panose="020B0504030602030204" pitchFamily="34" charset="0"/>
              </a:rPr>
              <a:t>iframe</a:t>
            </a:r>
            <a:r>
              <a:rPr lang="en-US" sz="1600" dirty="0">
                <a:solidFill>
                  <a:srgbClr val="FF0000"/>
                </a:solidFill>
                <a:latin typeface="Ubuntu" panose="020B0504030602030204" pitchFamily="34" charset="0"/>
              </a:rPr>
              <a:t>&gt;</a:t>
            </a:r>
          </a:p>
          <a:p>
            <a:endParaRPr lang="en-US" sz="1600" dirty="0">
              <a:latin typeface="Ubuntu" panose="020B0504030602030204" pitchFamily="34" charset="0"/>
            </a:endParaRPr>
          </a:p>
          <a:p>
            <a:r>
              <a:rPr lang="en-US" sz="1600" dirty="0">
                <a:latin typeface="Ubuntu" panose="020B0504030602030204" pitchFamily="34" charset="0"/>
                <a:hlinkClick r:id="rId3"/>
              </a:rPr>
              <a:t>Changing the World Through Sport</a:t>
            </a:r>
            <a:r>
              <a:rPr lang="en-US" sz="1600" dirty="0">
                <a:latin typeface="Ubuntu" panose="020B0504030602030204" pitchFamily="34" charset="0"/>
              </a:rPr>
              <a:t> 2:41 </a:t>
            </a:r>
            <a:r>
              <a:rPr lang="en-US" sz="1600" dirty="0">
                <a:solidFill>
                  <a:srgbClr val="FF0000"/>
                </a:solidFill>
                <a:latin typeface="Ubuntu" panose="020B0504030602030204" pitchFamily="34" charset="0"/>
              </a:rPr>
              <a:t>&lt;iframe width="560" height="315" </a:t>
            </a:r>
            <a:r>
              <a:rPr lang="en-US" sz="1600" dirty="0" err="1">
                <a:solidFill>
                  <a:srgbClr val="FF0000"/>
                </a:solidFill>
                <a:latin typeface="Ubuntu" panose="020B0504030602030204" pitchFamily="34" charset="0"/>
              </a:rPr>
              <a:t>src</a:t>
            </a:r>
            <a:r>
              <a:rPr lang="en-US" sz="1600" dirty="0">
                <a:solidFill>
                  <a:srgbClr val="FF0000"/>
                </a:solidFill>
                <a:latin typeface="Ubuntu" panose="020B0504030602030204" pitchFamily="34" charset="0"/>
              </a:rPr>
              <a:t>="https://www.youtube.com/embed/Vc17w3WVWPA" frameborder="0" gesture="media" allow="encrypted-media" </a:t>
            </a:r>
            <a:r>
              <a:rPr lang="en-US" sz="1600" dirty="0" err="1">
                <a:solidFill>
                  <a:srgbClr val="FF0000"/>
                </a:solidFill>
                <a:latin typeface="Ubuntu" panose="020B0504030602030204" pitchFamily="34" charset="0"/>
              </a:rPr>
              <a:t>allowfullscreen</a:t>
            </a:r>
            <a:r>
              <a:rPr lang="en-US" sz="1600" dirty="0">
                <a:solidFill>
                  <a:srgbClr val="FF0000"/>
                </a:solidFill>
                <a:latin typeface="Ubuntu" panose="020B0504030602030204" pitchFamily="34" charset="0"/>
              </a:rPr>
              <a:t>&gt;&lt;/iframe&gt;</a:t>
            </a:r>
            <a:br>
              <a:rPr lang="en-US" sz="1600" dirty="0">
                <a:latin typeface="Ubuntu" panose="020B0504030602030204" pitchFamily="34" charset="0"/>
              </a:rPr>
            </a:br>
            <a:endParaRPr lang="en-US" sz="1600" dirty="0">
              <a:latin typeface="Ubuntu" panose="020B0504030602030204" pitchFamily="34" charset="0"/>
            </a:endParaRPr>
          </a:p>
          <a:p>
            <a:r>
              <a:rPr lang="en-US" sz="1600" dirty="0">
                <a:latin typeface="Ubuntu" panose="020B0504030602030204" pitchFamily="34" charset="0"/>
                <a:hlinkClick r:id="rId4"/>
              </a:rPr>
              <a:t>Get Involved</a:t>
            </a:r>
            <a:r>
              <a:rPr lang="en-US" sz="1600" dirty="0">
                <a:latin typeface="Ubuntu" panose="020B0504030602030204" pitchFamily="34" charset="0"/>
              </a:rPr>
              <a:t> 2:29 </a:t>
            </a:r>
            <a:r>
              <a:rPr lang="en-US" sz="1600" dirty="0">
                <a:solidFill>
                  <a:srgbClr val="FF0000"/>
                </a:solidFill>
                <a:latin typeface="Ubuntu" panose="020B0504030602030204" pitchFamily="34" charset="0"/>
              </a:rPr>
              <a:t>&lt;iframe width="560" height="315" </a:t>
            </a:r>
            <a:r>
              <a:rPr lang="en-US" sz="1600" dirty="0" err="1">
                <a:solidFill>
                  <a:srgbClr val="FF0000"/>
                </a:solidFill>
                <a:latin typeface="Ubuntu" panose="020B0504030602030204" pitchFamily="34" charset="0"/>
              </a:rPr>
              <a:t>src</a:t>
            </a:r>
            <a:r>
              <a:rPr lang="en-US" sz="1600" dirty="0">
                <a:solidFill>
                  <a:srgbClr val="FF0000"/>
                </a:solidFill>
                <a:latin typeface="Ubuntu" panose="020B0504030602030204" pitchFamily="34" charset="0"/>
              </a:rPr>
              <a:t>="https://www.youtube.com/embed/jyA3jvAUaPk" </a:t>
            </a:r>
            <a:r>
              <a:rPr lang="en-US" sz="1600" dirty="0" err="1">
                <a:solidFill>
                  <a:srgbClr val="FF0000"/>
                </a:solidFill>
                <a:latin typeface="Ubuntu" panose="020B0504030602030204" pitchFamily="34" charset="0"/>
              </a:rPr>
              <a:t>frameborder</a:t>
            </a:r>
            <a:r>
              <a:rPr lang="en-US" sz="1600" dirty="0">
                <a:solidFill>
                  <a:srgbClr val="FF0000"/>
                </a:solidFill>
                <a:latin typeface="Ubuntu" panose="020B0504030602030204" pitchFamily="34" charset="0"/>
              </a:rPr>
              <a:t>="0" gesture="media" allow="encrypted-media" </a:t>
            </a:r>
            <a:r>
              <a:rPr lang="en-US" sz="1600" dirty="0" err="1">
                <a:solidFill>
                  <a:srgbClr val="FF0000"/>
                </a:solidFill>
                <a:latin typeface="Ubuntu" panose="020B0504030602030204" pitchFamily="34" charset="0"/>
              </a:rPr>
              <a:t>allowfullscreen</a:t>
            </a:r>
            <a:r>
              <a:rPr lang="en-US" sz="1600" dirty="0">
                <a:solidFill>
                  <a:srgbClr val="FF0000"/>
                </a:solidFill>
                <a:latin typeface="Ubuntu" panose="020B0504030602030204" pitchFamily="34" charset="0"/>
              </a:rPr>
              <a:t>&gt;&lt;/iframe&gt;</a:t>
            </a:r>
          </a:p>
          <a:p>
            <a:endParaRPr lang="en-US" sz="1600" dirty="0">
              <a:latin typeface="Ubuntu" panose="020B0504030602030204" pitchFamily="34" charset="0"/>
            </a:endParaRPr>
          </a:p>
          <a:p>
            <a:r>
              <a:rPr lang="en-US" sz="1600" dirty="0">
                <a:latin typeface="Ubuntu" panose="020B0504030602030204" pitchFamily="34" charset="0"/>
                <a:hlinkClick r:id="rId5"/>
              </a:rPr>
              <a:t>Be a Game Changer</a:t>
            </a:r>
            <a:r>
              <a:rPr lang="en-US" sz="1600" dirty="0">
                <a:latin typeface="Ubuntu" panose="020B0504030602030204" pitchFamily="34" charset="0"/>
              </a:rPr>
              <a:t> 1:44 </a:t>
            </a:r>
            <a:r>
              <a:rPr lang="en-US" sz="1600" dirty="0">
                <a:solidFill>
                  <a:srgbClr val="FF0000"/>
                </a:solidFill>
                <a:latin typeface="Ubuntu" panose="020B0504030602030204" pitchFamily="34" charset="0"/>
              </a:rPr>
              <a:t>&lt;iframe width="560" height="315" </a:t>
            </a:r>
            <a:r>
              <a:rPr lang="en-US" sz="1600" dirty="0" err="1">
                <a:solidFill>
                  <a:srgbClr val="FF0000"/>
                </a:solidFill>
                <a:latin typeface="Ubuntu" panose="020B0504030602030204" pitchFamily="34" charset="0"/>
              </a:rPr>
              <a:t>src</a:t>
            </a:r>
            <a:r>
              <a:rPr lang="en-US" sz="1600" dirty="0">
                <a:solidFill>
                  <a:srgbClr val="FF0000"/>
                </a:solidFill>
                <a:latin typeface="Ubuntu" panose="020B0504030602030204" pitchFamily="34" charset="0"/>
              </a:rPr>
              <a:t>="https://www.youtube.com/embed/VIzgPIWuc4U" frameborder="0" gesture="media" allow="encrypted-media" </a:t>
            </a:r>
            <a:r>
              <a:rPr lang="en-US" sz="1600" dirty="0" err="1">
                <a:solidFill>
                  <a:srgbClr val="FF0000"/>
                </a:solidFill>
                <a:latin typeface="Ubuntu" panose="020B0504030602030204" pitchFamily="34" charset="0"/>
              </a:rPr>
              <a:t>allowfullscreen</a:t>
            </a:r>
            <a:r>
              <a:rPr lang="en-US" sz="1600" dirty="0">
                <a:solidFill>
                  <a:srgbClr val="FF0000"/>
                </a:solidFill>
                <a:latin typeface="Ubuntu" panose="020B0504030602030204" pitchFamily="34" charset="0"/>
              </a:rPr>
              <a:t>&gt;&lt;/</a:t>
            </a:r>
            <a:r>
              <a:rPr lang="en-US" sz="1600" dirty="0" err="1">
                <a:solidFill>
                  <a:srgbClr val="FF0000"/>
                </a:solidFill>
                <a:latin typeface="Ubuntu" panose="020B0504030602030204" pitchFamily="34" charset="0"/>
              </a:rPr>
              <a:t>iframe</a:t>
            </a:r>
            <a:r>
              <a:rPr lang="en-US" sz="1600" dirty="0">
                <a:solidFill>
                  <a:srgbClr val="FF0000"/>
                </a:solidFill>
                <a:latin typeface="Ubuntu" panose="020B0504030602030204" pitchFamily="34" charset="0"/>
              </a:rPr>
              <a:t>&gt;</a:t>
            </a:r>
          </a:p>
        </p:txBody>
      </p:sp>
      <p:sp>
        <p:nvSpPr>
          <p:cNvPr id="3" name="Rectangle 1"/>
          <p:cNvSpPr>
            <a:spLocks noChangeArrowheads="1"/>
          </p:cNvSpPr>
          <p:nvPr/>
        </p:nvSpPr>
        <p:spPr bwMode="auto">
          <a:xfrm>
            <a:off x="324117" y="4847120"/>
            <a:ext cx="11543765" cy="168504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14264" tIns="114264"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lumMod val="65000"/>
                    <a:lumOff val="35000"/>
                  </a:schemeClr>
                </a:solidFill>
                <a:effectLst/>
                <a:latin typeface="Arial" panose="020B0604020202020204" pitchFamily="34" charset="0"/>
              </a:rPr>
              <a:t>How to embed a video in</a:t>
            </a:r>
            <a:r>
              <a:rPr kumimoji="0" lang="en-US" altLang="en-US" sz="1800" b="0" i="0" u="none" strike="noStrike" cap="none" normalizeH="0" dirty="0">
                <a:ln>
                  <a:noFill/>
                </a:ln>
                <a:solidFill>
                  <a:schemeClr val="tx1">
                    <a:lumMod val="65000"/>
                    <a:lumOff val="35000"/>
                  </a:schemeClr>
                </a:solidFill>
                <a:effectLst/>
                <a:latin typeface="Arial" panose="020B0604020202020204" pitchFamily="34" charset="0"/>
              </a:rPr>
              <a:t> Power Point: </a:t>
            </a:r>
          </a:p>
          <a:p>
            <a:pPr marL="0" marR="0" lvl="0" indent="0" algn="l" defTabSz="914400" rtl="0" eaLnBrk="0" fontAlgn="base" latinLnBrk="0" hangingPunct="0">
              <a:lnSpc>
                <a:spcPct val="100000"/>
              </a:lnSpc>
              <a:spcBef>
                <a:spcPct val="0"/>
              </a:spcBef>
              <a:spcAft>
                <a:spcPct val="0"/>
              </a:spcAft>
              <a:buClrTx/>
              <a:buSzTx/>
              <a:tabLst/>
            </a:pPr>
            <a:r>
              <a:rPr kumimoji="0" lang="en-US" altLang="en-US" sz="1200" b="0" i="0" u="none" strike="noStrike" cap="none" normalizeH="0" baseline="0" dirty="0">
                <a:ln>
                  <a:noFill/>
                </a:ln>
                <a:solidFill>
                  <a:schemeClr val="tx1">
                    <a:lumMod val="65000"/>
                    <a:lumOff val="35000"/>
                  </a:schemeClr>
                </a:solidFill>
                <a:effectLst/>
                <a:latin typeface="Lato"/>
              </a:rPr>
              <a:t> </a:t>
            </a:r>
            <a:endParaRPr kumimoji="0" lang="en-US" altLang="en-US" sz="8400" b="0" i="0" u="none" strike="noStrike" cap="none" normalizeH="0" baseline="0" dirty="0">
              <a:ln>
                <a:noFill/>
              </a:ln>
              <a:solidFill>
                <a:schemeClr val="tx1">
                  <a:lumMod val="65000"/>
                  <a:lumOff val="35000"/>
                </a:schemeClr>
              </a:solidFill>
              <a:effectLst/>
              <a:latin typeface="Lato"/>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1200" b="0" i="0" u="none" strike="noStrike" cap="none" normalizeH="0" baseline="0" dirty="0">
                <a:ln>
                  <a:noFill/>
                </a:ln>
                <a:solidFill>
                  <a:schemeClr val="tx1">
                    <a:lumMod val="65000"/>
                    <a:lumOff val="35000"/>
                  </a:schemeClr>
                </a:solidFill>
                <a:effectLst/>
                <a:latin typeface="Lato"/>
              </a:rPr>
              <a:t> Click the slide that you want to add a video to. (THIS SLIDE)</a:t>
            </a:r>
          </a:p>
          <a:p>
            <a:pPr lvl="0" defTabSz="914400" eaLnBrk="0" fontAlgn="base" hangingPunct="0">
              <a:spcBef>
                <a:spcPct val="0"/>
              </a:spcBef>
              <a:spcAft>
                <a:spcPct val="0"/>
              </a:spcAft>
              <a:buFontTx/>
              <a:buAutoNum type="arabicPeriod"/>
            </a:pPr>
            <a:r>
              <a:rPr lang="en-US" altLang="en-US" sz="1200" dirty="0">
                <a:solidFill>
                  <a:schemeClr val="tx1">
                    <a:lumMod val="65000"/>
                    <a:lumOff val="35000"/>
                  </a:schemeClr>
                </a:solidFill>
                <a:latin typeface="Lato"/>
              </a:rPr>
              <a:t> Choosing from one of the videos above, copy and past the video embed code (red text) of the video you would like to use. </a:t>
            </a:r>
          </a:p>
          <a:p>
            <a:pPr lvl="0" defTabSz="914400" eaLnBrk="0" fontAlgn="base" hangingPunct="0">
              <a:spcBef>
                <a:spcPct val="0"/>
              </a:spcBef>
              <a:spcAft>
                <a:spcPct val="0"/>
              </a:spcAft>
              <a:buFontTx/>
              <a:buAutoNum type="arabicPeriod"/>
            </a:pPr>
            <a:r>
              <a:rPr lang="en-US" altLang="en-US" sz="1200" dirty="0">
                <a:solidFill>
                  <a:schemeClr val="tx1">
                    <a:lumMod val="65000"/>
                    <a:lumOff val="35000"/>
                  </a:schemeClr>
                </a:solidFill>
                <a:latin typeface="Lato"/>
              </a:rPr>
              <a:t> On the </a:t>
            </a:r>
            <a:r>
              <a:rPr lang="en-US" altLang="en-US" sz="1200" b="1" dirty="0">
                <a:solidFill>
                  <a:schemeClr val="tx1">
                    <a:lumMod val="65000"/>
                    <a:lumOff val="35000"/>
                  </a:schemeClr>
                </a:solidFill>
                <a:latin typeface="Lato"/>
              </a:rPr>
              <a:t>Insert</a:t>
            </a:r>
            <a:r>
              <a:rPr lang="en-US" altLang="en-US" sz="1200" dirty="0">
                <a:solidFill>
                  <a:schemeClr val="tx1">
                    <a:lumMod val="65000"/>
                    <a:lumOff val="35000"/>
                  </a:schemeClr>
                </a:solidFill>
                <a:latin typeface="Lato"/>
              </a:rPr>
              <a:t> tab, click </a:t>
            </a:r>
            <a:r>
              <a:rPr lang="en-US" altLang="en-US" sz="1200" b="1" dirty="0">
                <a:solidFill>
                  <a:schemeClr val="tx1">
                    <a:lumMod val="65000"/>
                    <a:lumOff val="35000"/>
                  </a:schemeClr>
                </a:solidFill>
                <a:latin typeface="Lato"/>
              </a:rPr>
              <a:t>Video</a:t>
            </a:r>
            <a:r>
              <a:rPr lang="en-US" altLang="en-US" sz="1200" dirty="0">
                <a:solidFill>
                  <a:schemeClr val="tx1">
                    <a:lumMod val="65000"/>
                    <a:lumOff val="35000"/>
                  </a:schemeClr>
                </a:solidFill>
                <a:latin typeface="Lato"/>
              </a:rPr>
              <a:t> &gt; </a:t>
            </a:r>
            <a:r>
              <a:rPr lang="en-US" altLang="en-US" sz="1200" b="1" dirty="0">
                <a:solidFill>
                  <a:schemeClr val="tx1">
                    <a:lumMod val="65000"/>
                    <a:lumOff val="35000"/>
                  </a:schemeClr>
                </a:solidFill>
                <a:latin typeface="Lato"/>
              </a:rPr>
              <a:t>Online Video</a:t>
            </a:r>
            <a:r>
              <a:rPr lang="en-US" altLang="en-US" sz="1200" dirty="0">
                <a:solidFill>
                  <a:schemeClr val="tx1">
                    <a:lumMod val="65000"/>
                    <a:lumOff val="35000"/>
                  </a:schemeClr>
                </a:solidFill>
                <a:latin typeface="Lato"/>
              </a:rPr>
              <a:t>.</a:t>
            </a:r>
          </a:p>
          <a:p>
            <a:pPr lvl="0" defTabSz="914400" eaLnBrk="0" fontAlgn="base" hangingPunct="0">
              <a:spcBef>
                <a:spcPct val="0"/>
              </a:spcBef>
              <a:spcAft>
                <a:spcPct val="0"/>
              </a:spcAft>
              <a:buFontTx/>
              <a:buAutoNum type="arabicPeriod"/>
            </a:pPr>
            <a:r>
              <a:rPr lang="en-US" altLang="en-US" sz="1200" dirty="0">
                <a:solidFill>
                  <a:schemeClr val="tx1">
                    <a:lumMod val="65000"/>
                    <a:lumOff val="35000"/>
                  </a:schemeClr>
                </a:solidFill>
                <a:latin typeface="Lato"/>
              </a:rPr>
              <a:t> Past the embed code in the </a:t>
            </a:r>
            <a:r>
              <a:rPr lang="en-US" altLang="en-US" sz="1200" i="1" dirty="0">
                <a:solidFill>
                  <a:schemeClr val="tx1">
                    <a:lumMod val="65000"/>
                    <a:lumOff val="35000"/>
                  </a:schemeClr>
                </a:solidFill>
                <a:latin typeface="Lato"/>
              </a:rPr>
              <a:t>From a Video Embed Code </a:t>
            </a:r>
            <a:r>
              <a:rPr lang="en-US" altLang="en-US" sz="1200" dirty="0">
                <a:solidFill>
                  <a:schemeClr val="tx1">
                    <a:lumMod val="65000"/>
                    <a:lumOff val="35000"/>
                  </a:schemeClr>
                </a:solidFill>
                <a:latin typeface="Lato"/>
              </a:rPr>
              <a:t>option.</a:t>
            </a:r>
          </a:p>
          <a:p>
            <a:pPr marL="0" marR="0" lvl="0" indent="0" algn="l" defTabSz="914400" rtl="0" eaLnBrk="0" fontAlgn="base" latinLnBrk="0" hangingPunct="0">
              <a:lnSpc>
                <a:spcPct val="100000"/>
              </a:lnSpc>
              <a:spcBef>
                <a:spcPct val="0"/>
              </a:spcBef>
              <a:spcAft>
                <a:spcPct val="0"/>
              </a:spcAft>
              <a:buClrTx/>
              <a:buSzTx/>
              <a:buFontTx/>
              <a:buAutoNum type="arabicPeriod" startAt="5"/>
              <a:tabLst/>
            </a:pPr>
            <a:r>
              <a:rPr kumimoji="0" lang="en-US" altLang="en-US" sz="1200" b="0" i="0" u="none" strike="noStrike" cap="none" normalizeH="0" baseline="0" dirty="0">
                <a:ln>
                  <a:noFill/>
                </a:ln>
                <a:solidFill>
                  <a:schemeClr val="tx1">
                    <a:lumMod val="65000"/>
                    <a:lumOff val="35000"/>
                  </a:schemeClr>
                </a:solidFill>
                <a:effectLst/>
                <a:latin typeface="Lato"/>
              </a:rPr>
              <a:t>A video rectangle is placed on your slide, which you can move and resize as you like.</a:t>
            </a:r>
            <a:r>
              <a:rPr kumimoji="0" lang="en-US" altLang="en-US" sz="1200" b="0" i="0" u="none" strike="noStrike" cap="none" normalizeH="0" dirty="0">
                <a:ln>
                  <a:noFill/>
                </a:ln>
                <a:solidFill>
                  <a:schemeClr val="tx1">
                    <a:lumMod val="65000"/>
                    <a:lumOff val="35000"/>
                  </a:schemeClr>
                </a:solidFill>
                <a:effectLst/>
                <a:latin typeface="Lato"/>
              </a:rPr>
              <a:t> </a:t>
            </a:r>
            <a:r>
              <a:rPr kumimoji="0" lang="en-US" altLang="en-US" sz="1200" b="0" i="0" u="none" strike="noStrike" cap="none" normalizeH="0" baseline="0" dirty="0">
                <a:ln>
                  <a:noFill/>
                </a:ln>
                <a:solidFill>
                  <a:schemeClr val="tx1">
                    <a:lumMod val="65000"/>
                    <a:lumOff val="35000"/>
                  </a:schemeClr>
                </a:solidFill>
                <a:effectLst/>
                <a:latin typeface="Lato"/>
              </a:rPr>
              <a:t>To preview your video on your slide, right-click the video, and then click </a:t>
            </a:r>
            <a:r>
              <a:rPr kumimoji="0" lang="en-US" altLang="en-US" sz="1200" b="1" i="0" u="none" strike="noStrike" cap="none" normalizeH="0" baseline="0" dirty="0">
                <a:ln>
                  <a:noFill/>
                </a:ln>
                <a:solidFill>
                  <a:schemeClr val="tx1">
                    <a:lumMod val="65000"/>
                    <a:lumOff val="35000"/>
                  </a:schemeClr>
                </a:solidFill>
                <a:effectLst/>
                <a:latin typeface="Lato"/>
              </a:rPr>
              <a:t>Preview</a:t>
            </a:r>
            <a:r>
              <a:rPr kumimoji="0" lang="en-US" altLang="en-US" sz="1200" b="0" i="0" u="none" strike="noStrike" cap="none" normalizeH="0" baseline="0" dirty="0">
                <a:ln>
                  <a:noFill/>
                </a:ln>
                <a:solidFill>
                  <a:schemeClr val="tx1">
                    <a:lumMod val="65000"/>
                    <a:lumOff val="35000"/>
                  </a:schemeClr>
                </a:solidFill>
                <a:effectLst/>
                <a:latin typeface="Lato"/>
              </a:rPr>
              <a:t>.</a:t>
            </a:r>
            <a:endParaRPr kumimoji="0" lang="en-US" altLang="en-US" sz="1000" b="0" i="0" u="none" strike="noStrike" cap="none" normalizeH="0" baseline="0" dirty="0">
              <a:ln>
                <a:noFill/>
              </a:ln>
              <a:solidFill>
                <a:schemeClr val="tx1">
                  <a:lumMod val="65000"/>
                  <a:lumOff val="35000"/>
                </a:schemeClr>
              </a:solidFill>
              <a:effectLst/>
              <a:latin typeface="Lato"/>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333333"/>
              </a:solidFill>
              <a:effectLst/>
              <a:latin typeface="Lato"/>
            </a:endParaRPr>
          </a:p>
        </p:txBody>
      </p:sp>
    </p:spTree>
    <p:extLst>
      <p:ext uri="{BB962C8B-B14F-4D97-AF65-F5344CB8AC3E}">
        <p14:creationId xmlns:p14="http://schemas.microsoft.com/office/powerpoint/2010/main" val="1934419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185115" y="2870200"/>
            <a:ext cx="9144000" cy="2387600"/>
          </a:xfrm>
          <a:prstGeom prst="rect">
            <a:avLst/>
          </a:prstGeom>
        </p:spPr>
        <p:txBody>
          <a:bodyP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r"/>
            <a:r>
              <a:rPr lang="en-US" sz="5600" b="1" dirty="0">
                <a:latin typeface="Ubuntu" panose="020B0504030602030204" pitchFamily="34" charset="0"/>
              </a:rPr>
              <a:t>GET INVOLVED</a:t>
            </a:r>
          </a:p>
        </p:txBody>
      </p:sp>
      <p:pic>
        <p:nvPicPr>
          <p:cNvPr id="7" name="Picture 6" descr="A collage of people&#10;&#10;Description automatically generated with low confidence">
            <a:extLst>
              <a:ext uri="{FF2B5EF4-FFF2-40B4-BE49-F238E27FC236}">
                <a16:creationId xmlns:a16="http://schemas.microsoft.com/office/drawing/2014/main" id="{9BF20B46-1B31-5997-8939-09A89BB39C89}"/>
              </a:ext>
            </a:extLst>
          </p:cNvPr>
          <p:cNvPicPr>
            <a:picLocks noChangeAspect="1"/>
          </p:cNvPicPr>
          <p:nvPr/>
        </p:nvPicPr>
        <p:blipFill>
          <a:blip r:embed="rId2"/>
          <a:stretch>
            <a:fillRect/>
          </a:stretch>
        </p:blipFill>
        <p:spPr>
          <a:xfrm>
            <a:off x="1647442" y="2472211"/>
            <a:ext cx="8897113" cy="4249012"/>
          </a:xfrm>
          <a:prstGeom prst="rect">
            <a:avLst/>
          </a:prstGeom>
        </p:spPr>
      </p:pic>
      <p:sp>
        <p:nvSpPr>
          <p:cNvPr id="9" name="TextBox 8">
            <a:extLst>
              <a:ext uri="{FF2B5EF4-FFF2-40B4-BE49-F238E27FC236}">
                <a16:creationId xmlns:a16="http://schemas.microsoft.com/office/drawing/2014/main" id="{1E63BB22-5CC7-D48C-8474-C24EE22D5638}"/>
              </a:ext>
            </a:extLst>
          </p:cNvPr>
          <p:cNvSpPr txBox="1"/>
          <p:nvPr/>
        </p:nvSpPr>
        <p:spPr>
          <a:xfrm>
            <a:off x="1349021" y="1219081"/>
            <a:ext cx="9493956" cy="1200329"/>
          </a:xfrm>
          <a:prstGeom prst="rect">
            <a:avLst/>
          </a:prstGeom>
          <a:noFill/>
        </p:spPr>
        <p:txBody>
          <a:bodyPr wrap="square" rtlCol="0">
            <a:spAutoFit/>
          </a:bodyPr>
          <a:lstStyle/>
          <a:p>
            <a:pPr algn="ctr"/>
            <a:r>
              <a:rPr lang="en-US" i="0" dirty="0">
                <a:solidFill>
                  <a:srgbClr val="212934"/>
                </a:solidFill>
                <a:effectLst/>
                <a:latin typeface="Ubuntu" panose="020B0504030602030204" pitchFamily="34" charset="0"/>
              </a:rPr>
              <a:t>Special Olympics Minnesota’s mission is to create a new world of inclusion and acceptance for people with intellectual disabilities. We do this by providing year-round sports training and athletic competitions, inclusive healthcare programs, leadership and advocacy training, and inclusive school programs.</a:t>
            </a:r>
            <a:endParaRPr lang="en-US" dirty="0"/>
          </a:p>
        </p:txBody>
      </p:sp>
      <p:sp>
        <p:nvSpPr>
          <p:cNvPr id="10" name="TextBox 9">
            <a:extLst>
              <a:ext uri="{FF2B5EF4-FFF2-40B4-BE49-F238E27FC236}">
                <a16:creationId xmlns:a16="http://schemas.microsoft.com/office/drawing/2014/main" id="{4B2928A5-F56D-ED69-DE3E-5A2489497317}"/>
              </a:ext>
            </a:extLst>
          </p:cNvPr>
          <p:cNvSpPr txBox="1"/>
          <p:nvPr/>
        </p:nvSpPr>
        <p:spPr>
          <a:xfrm>
            <a:off x="1349021" y="581505"/>
            <a:ext cx="9493956" cy="584775"/>
          </a:xfrm>
          <a:prstGeom prst="rect">
            <a:avLst/>
          </a:prstGeom>
          <a:noFill/>
        </p:spPr>
        <p:txBody>
          <a:bodyPr wrap="square" rtlCol="0">
            <a:spAutoFit/>
          </a:bodyPr>
          <a:lstStyle/>
          <a:p>
            <a:pPr algn="ctr"/>
            <a:r>
              <a:rPr lang="en-US" sz="3200" b="1" i="0" spc="300" dirty="0">
                <a:solidFill>
                  <a:srgbClr val="212934"/>
                </a:solidFill>
                <a:effectLst/>
                <a:latin typeface="Ubuntu" panose="020B0504030602030204" pitchFamily="34" charset="0"/>
              </a:rPr>
              <a:t>MISSION</a:t>
            </a:r>
            <a:endParaRPr lang="en-US" sz="3200" b="1" spc="300" dirty="0"/>
          </a:p>
        </p:txBody>
      </p:sp>
    </p:spTree>
    <p:extLst>
      <p:ext uri="{BB962C8B-B14F-4D97-AF65-F5344CB8AC3E}">
        <p14:creationId xmlns:p14="http://schemas.microsoft.com/office/powerpoint/2010/main" val="1914580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896394" y="1125859"/>
            <a:ext cx="9860126" cy="137803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600" b="1" spc="300" dirty="0">
                <a:latin typeface="Ubuntu" panose="020B0504030602030204" pitchFamily="34" charset="0"/>
              </a:rPr>
              <a:t>VOLUNTEER FOR</a:t>
            </a:r>
          </a:p>
          <a:p>
            <a:pPr algn="ctr"/>
            <a:r>
              <a:rPr lang="en-US" sz="2600" b="1" spc="300" dirty="0">
                <a:latin typeface="Ubuntu" panose="020B0504030602030204" pitchFamily="34" charset="0"/>
              </a:rPr>
              <a:t>SPECIAL OLYMPICS MINNESOTA</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8187" y="5800110"/>
            <a:ext cx="678473" cy="680069"/>
          </a:xfrm>
          <a:prstGeom prst="rect">
            <a:avLst/>
          </a:prstGeom>
        </p:spPr>
      </p:pic>
      <p:sp>
        <p:nvSpPr>
          <p:cNvPr id="4" name="TextBox 3">
            <a:extLst>
              <a:ext uri="{FF2B5EF4-FFF2-40B4-BE49-F238E27FC236}">
                <a16:creationId xmlns:a16="http://schemas.microsoft.com/office/drawing/2014/main" id="{5376D0C5-EB11-6FC2-E147-9BBC055B74B5}"/>
              </a:ext>
            </a:extLst>
          </p:cNvPr>
          <p:cNvSpPr txBox="1"/>
          <p:nvPr/>
        </p:nvSpPr>
        <p:spPr>
          <a:xfrm>
            <a:off x="5497258" y="2042233"/>
            <a:ext cx="6694742" cy="923330"/>
          </a:xfrm>
          <a:prstGeom prst="rect">
            <a:avLst/>
          </a:prstGeom>
          <a:noFill/>
        </p:spPr>
        <p:txBody>
          <a:bodyPr wrap="square" rtlCol="0">
            <a:spAutoFit/>
          </a:bodyPr>
          <a:lstStyle/>
          <a:p>
            <a:pPr algn="ctr" defTabSz="914400"/>
            <a:r>
              <a:rPr lang="en-US" dirty="0">
                <a:latin typeface="Ubuntu" panose="020B0504030602030204" pitchFamily="34" charset="0"/>
              </a:rPr>
              <a:t>Volunteers are the backbone of</a:t>
            </a:r>
          </a:p>
          <a:p>
            <a:pPr algn="ctr" defTabSz="914400"/>
            <a:r>
              <a:rPr lang="en-US" dirty="0">
                <a:latin typeface="Ubuntu" panose="020B0504030602030204" pitchFamily="34" charset="0"/>
              </a:rPr>
              <a:t>Special Olympics Minnesota, and we’re looking </a:t>
            </a:r>
          </a:p>
          <a:p>
            <a:pPr algn="ctr" defTabSz="914400"/>
            <a:r>
              <a:rPr lang="en-US" dirty="0">
                <a:latin typeface="Ubuntu" panose="020B0504030602030204" pitchFamily="34" charset="0"/>
              </a:rPr>
              <a:t>for more people to join our team. </a:t>
            </a:r>
          </a:p>
        </p:txBody>
      </p:sp>
      <p:pic>
        <p:nvPicPr>
          <p:cNvPr id="8" name="Picture 7" descr="Two people holding a sign&#10;&#10;Description automatically generated with medium confidence">
            <a:extLst>
              <a:ext uri="{FF2B5EF4-FFF2-40B4-BE49-F238E27FC236}">
                <a16:creationId xmlns:a16="http://schemas.microsoft.com/office/drawing/2014/main" id="{668BB818-AC08-8B2E-5889-7B1352E4E071}"/>
              </a:ext>
            </a:extLst>
          </p:cNvPr>
          <p:cNvPicPr>
            <a:picLocks noChangeAspect="1"/>
          </p:cNvPicPr>
          <p:nvPr/>
        </p:nvPicPr>
        <p:blipFill rotWithShape="1">
          <a:blip r:embed="rId4"/>
          <a:srcRect l="15986" r="31446"/>
          <a:stretch/>
        </p:blipFill>
        <p:spPr>
          <a:xfrm>
            <a:off x="0" y="-72189"/>
            <a:ext cx="5462337" cy="6930189"/>
          </a:xfrm>
          <a:prstGeom prst="rect">
            <a:avLst/>
          </a:prstGeom>
        </p:spPr>
      </p:pic>
    </p:spTree>
    <p:extLst>
      <p:ext uri="{BB962C8B-B14F-4D97-AF65-F5344CB8AC3E}">
        <p14:creationId xmlns:p14="http://schemas.microsoft.com/office/powerpoint/2010/main" val="1345858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1154303"/>
            <a:ext cx="12192000" cy="137803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600" b="1" spc="300" dirty="0">
                <a:latin typeface="Ubuntu" panose="020B0504030602030204" pitchFamily="34" charset="0"/>
              </a:rPr>
              <a:t>3 MYTHS ABOUT </a:t>
            </a:r>
            <a:br>
              <a:rPr lang="en-US" sz="2600" b="1" spc="300" dirty="0">
                <a:latin typeface="Ubuntu" panose="020B0504030602030204" pitchFamily="34" charset="0"/>
              </a:rPr>
            </a:br>
            <a:r>
              <a:rPr lang="en-US" sz="2600" b="1" spc="300" dirty="0">
                <a:latin typeface="Ubuntu" panose="020B0504030602030204" pitchFamily="34" charset="0"/>
              </a:rPr>
              <a:t>SPECIAL OLYMPICS MINNESOTA</a:t>
            </a:r>
          </a:p>
        </p:txBody>
      </p:sp>
      <p:sp>
        <p:nvSpPr>
          <p:cNvPr id="9" name="TextBox 8"/>
          <p:cNvSpPr txBox="1"/>
          <p:nvPr/>
        </p:nvSpPr>
        <p:spPr>
          <a:xfrm flipH="1">
            <a:off x="216253" y="2532342"/>
            <a:ext cx="3676140" cy="923330"/>
          </a:xfrm>
          <a:prstGeom prst="rect">
            <a:avLst/>
          </a:prstGeom>
          <a:noFill/>
        </p:spPr>
        <p:txBody>
          <a:bodyPr wrap="square" rtlCol="0">
            <a:spAutoFit/>
          </a:bodyPr>
          <a:lstStyle/>
          <a:p>
            <a:pPr algn="ctr"/>
            <a:r>
              <a:rPr lang="en-US" dirty="0">
                <a:latin typeface="Ubuntu" panose="020B0504030602030204" pitchFamily="34" charset="0"/>
              </a:rPr>
              <a:t>Special Olympics is just one track &amp; field event in the summer. </a:t>
            </a:r>
          </a:p>
          <a:p>
            <a:pPr algn="ctr"/>
            <a:endParaRPr lang="en-US" dirty="0">
              <a:latin typeface="Ubuntu" panose="020B0504030602030204" pitchFamily="34" charset="0"/>
            </a:endParaRPr>
          </a:p>
        </p:txBody>
      </p:sp>
      <p:sp>
        <p:nvSpPr>
          <p:cNvPr id="10" name="TextBox 9"/>
          <p:cNvSpPr txBox="1"/>
          <p:nvPr/>
        </p:nvSpPr>
        <p:spPr>
          <a:xfrm flipH="1">
            <a:off x="4171564" y="2560125"/>
            <a:ext cx="3661150" cy="646331"/>
          </a:xfrm>
          <a:prstGeom prst="rect">
            <a:avLst/>
          </a:prstGeom>
          <a:noFill/>
        </p:spPr>
        <p:txBody>
          <a:bodyPr wrap="square" rtlCol="0">
            <a:spAutoFit/>
          </a:bodyPr>
          <a:lstStyle/>
          <a:p>
            <a:pPr algn="ctr"/>
            <a:r>
              <a:rPr lang="en-US" dirty="0">
                <a:latin typeface="Ubuntu" panose="020B0504030602030204" pitchFamily="34" charset="0"/>
              </a:rPr>
              <a:t>Coaching a Special Olympics team is a big responsibility.</a:t>
            </a:r>
          </a:p>
        </p:txBody>
      </p:sp>
      <p:sp>
        <p:nvSpPr>
          <p:cNvPr id="11" name="Rectangle 10"/>
          <p:cNvSpPr/>
          <p:nvPr/>
        </p:nvSpPr>
        <p:spPr>
          <a:xfrm>
            <a:off x="7797346" y="2560125"/>
            <a:ext cx="4254499" cy="1000274"/>
          </a:xfrm>
          <a:prstGeom prst="rect">
            <a:avLst/>
          </a:prstGeom>
        </p:spPr>
        <p:txBody>
          <a:bodyPr wrap="square">
            <a:spAutoFit/>
          </a:bodyPr>
          <a:lstStyle/>
          <a:p>
            <a:pPr algn="ctr"/>
            <a:r>
              <a:rPr lang="en-US" dirty="0">
                <a:latin typeface="Ubuntu" panose="020B0504030602030204" pitchFamily="34" charset="0"/>
              </a:rPr>
              <a:t>You have to be a sports expert to volunteer for a Special Olympics team.</a:t>
            </a:r>
          </a:p>
          <a:p>
            <a:pPr algn="ctr"/>
            <a:endParaRPr lang="en-US" sz="2300" dirty="0">
              <a:latin typeface="Ubuntu" panose="020B0504030602030204" pitchFamily="34" charset="0"/>
            </a:endParaRPr>
          </a:p>
        </p:txBody>
      </p:sp>
      <p:pic>
        <p:nvPicPr>
          <p:cNvPr id="2" name="Picture 1">
            <a:extLst>
              <a:ext uri="{FF2B5EF4-FFF2-40B4-BE49-F238E27FC236}">
                <a16:creationId xmlns:a16="http://schemas.microsoft.com/office/drawing/2014/main" id="{8614721C-D444-23B0-6A2B-43A44F57E5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8187" y="5800110"/>
            <a:ext cx="678473" cy="680069"/>
          </a:xfrm>
          <a:prstGeom prst="rect">
            <a:avLst/>
          </a:prstGeom>
        </p:spPr>
      </p:pic>
    </p:spTree>
    <p:extLst>
      <p:ext uri="{BB962C8B-B14F-4D97-AF65-F5344CB8AC3E}">
        <p14:creationId xmlns:p14="http://schemas.microsoft.com/office/powerpoint/2010/main" val="879738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727111"/>
            <a:ext cx="12192000" cy="137803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600" b="1" spc="300" dirty="0">
                <a:latin typeface="Ubuntu" panose="020B0504030602030204" pitchFamily="34" charset="0"/>
              </a:rPr>
              <a:t>3 MYTHS ABOUT </a:t>
            </a:r>
            <a:br>
              <a:rPr lang="en-US" sz="2600" b="1" spc="300" dirty="0">
                <a:latin typeface="Ubuntu" panose="020B0504030602030204" pitchFamily="34" charset="0"/>
              </a:rPr>
            </a:br>
            <a:r>
              <a:rPr lang="en-US" sz="2600" b="1" spc="300" dirty="0">
                <a:latin typeface="Ubuntu" panose="020B0504030602030204" pitchFamily="34" charset="0"/>
              </a:rPr>
              <a:t>SPECIAL OLYMPICS MINNESOTA</a:t>
            </a:r>
          </a:p>
        </p:txBody>
      </p:sp>
      <p:sp>
        <p:nvSpPr>
          <p:cNvPr id="9" name="TextBox 8"/>
          <p:cNvSpPr txBox="1"/>
          <p:nvPr/>
        </p:nvSpPr>
        <p:spPr>
          <a:xfrm flipH="1">
            <a:off x="216253" y="1911452"/>
            <a:ext cx="3676140" cy="923330"/>
          </a:xfrm>
          <a:prstGeom prst="rect">
            <a:avLst/>
          </a:prstGeom>
          <a:noFill/>
        </p:spPr>
        <p:txBody>
          <a:bodyPr wrap="square" rtlCol="0">
            <a:spAutoFit/>
          </a:bodyPr>
          <a:lstStyle/>
          <a:p>
            <a:pPr algn="ctr"/>
            <a:r>
              <a:rPr lang="en-US" dirty="0">
                <a:latin typeface="Ubuntu" panose="020B0504030602030204" pitchFamily="34" charset="0"/>
              </a:rPr>
              <a:t>Special Olympics is just one track &amp; field event in the summer. </a:t>
            </a:r>
          </a:p>
          <a:p>
            <a:pPr algn="ctr"/>
            <a:endParaRPr lang="en-US" dirty="0">
              <a:latin typeface="Ubuntu" panose="020B0504030602030204" pitchFamily="34" charset="0"/>
            </a:endParaRPr>
          </a:p>
        </p:txBody>
      </p:sp>
      <p:sp>
        <p:nvSpPr>
          <p:cNvPr id="10" name="TextBox 9"/>
          <p:cNvSpPr txBox="1"/>
          <p:nvPr/>
        </p:nvSpPr>
        <p:spPr>
          <a:xfrm flipH="1">
            <a:off x="4171564" y="1939235"/>
            <a:ext cx="3661150" cy="646331"/>
          </a:xfrm>
          <a:prstGeom prst="rect">
            <a:avLst/>
          </a:prstGeom>
          <a:noFill/>
        </p:spPr>
        <p:txBody>
          <a:bodyPr wrap="square" rtlCol="0">
            <a:spAutoFit/>
          </a:bodyPr>
          <a:lstStyle/>
          <a:p>
            <a:pPr algn="ctr"/>
            <a:r>
              <a:rPr lang="en-US" dirty="0">
                <a:latin typeface="Ubuntu" panose="020B0504030602030204" pitchFamily="34" charset="0"/>
              </a:rPr>
              <a:t>Coaching a Special Olympics team is a big responsibility.</a:t>
            </a:r>
          </a:p>
        </p:txBody>
      </p:sp>
      <p:sp>
        <p:nvSpPr>
          <p:cNvPr id="11" name="Rectangle 10"/>
          <p:cNvSpPr/>
          <p:nvPr/>
        </p:nvSpPr>
        <p:spPr>
          <a:xfrm>
            <a:off x="7797346" y="1939235"/>
            <a:ext cx="4254499" cy="1000274"/>
          </a:xfrm>
          <a:prstGeom prst="rect">
            <a:avLst/>
          </a:prstGeom>
        </p:spPr>
        <p:txBody>
          <a:bodyPr wrap="square">
            <a:spAutoFit/>
          </a:bodyPr>
          <a:lstStyle/>
          <a:p>
            <a:pPr algn="ctr"/>
            <a:r>
              <a:rPr lang="en-US" dirty="0">
                <a:latin typeface="Ubuntu" panose="020B0504030602030204" pitchFamily="34" charset="0"/>
              </a:rPr>
              <a:t>You have to be a sports expert to volunteer for a Special Olympics team.</a:t>
            </a:r>
          </a:p>
          <a:p>
            <a:pPr algn="ctr"/>
            <a:endParaRPr lang="en-US" sz="2300" dirty="0">
              <a:latin typeface="Ubuntu" panose="020B0504030602030204" pitchFamily="34" charset="0"/>
            </a:endParaRPr>
          </a:p>
        </p:txBody>
      </p:sp>
      <p:pic>
        <p:nvPicPr>
          <p:cNvPr id="2" name="Picture 1">
            <a:extLst>
              <a:ext uri="{FF2B5EF4-FFF2-40B4-BE49-F238E27FC236}">
                <a16:creationId xmlns:a16="http://schemas.microsoft.com/office/drawing/2014/main" id="{8614721C-D444-23B0-6A2B-43A44F57E5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8187" y="5800110"/>
            <a:ext cx="678473" cy="680069"/>
          </a:xfrm>
          <a:prstGeom prst="rect">
            <a:avLst/>
          </a:prstGeom>
        </p:spPr>
      </p:pic>
      <p:sp>
        <p:nvSpPr>
          <p:cNvPr id="4" name="TextBox 3">
            <a:extLst>
              <a:ext uri="{FF2B5EF4-FFF2-40B4-BE49-F238E27FC236}">
                <a16:creationId xmlns:a16="http://schemas.microsoft.com/office/drawing/2014/main" id="{C43915F4-038F-2131-B59E-90E5405307B7}"/>
              </a:ext>
            </a:extLst>
          </p:cNvPr>
          <p:cNvSpPr txBox="1"/>
          <p:nvPr/>
        </p:nvSpPr>
        <p:spPr>
          <a:xfrm>
            <a:off x="351636" y="3969744"/>
            <a:ext cx="3676140" cy="1477328"/>
          </a:xfrm>
          <a:prstGeom prst="rect">
            <a:avLst/>
          </a:prstGeom>
          <a:noFill/>
        </p:spPr>
        <p:txBody>
          <a:bodyPr wrap="square" rtlCol="0">
            <a:spAutoFit/>
          </a:bodyPr>
          <a:lstStyle/>
          <a:p>
            <a:pPr algn="ctr"/>
            <a:r>
              <a:rPr lang="en-US" dirty="0">
                <a:latin typeface="Ubuntu" panose="020B0504030602030204" pitchFamily="34" charset="0"/>
              </a:rPr>
              <a:t>Special Olympics Minnesota hosts throughout the year and across the state. From bocce ball to bowling to flag football to golf, there is something for everyone. </a:t>
            </a:r>
          </a:p>
        </p:txBody>
      </p:sp>
      <p:cxnSp>
        <p:nvCxnSpPr>
          <p:cNvPr id="5" name="Straight Arrow Connector 4">
            <a:extLst>
              <a:ext uri="{FF2B5EF4-FFF2-40B4-BE49-F238E27FC236}">
                <a16:creationId xmlns:a16="http://schemas.microsoft.com/office/drawing/2014/main" id="{056E2251-F406-FC57-F72C-540A50B9717F}"/>
              </a:ext>
            </a:extLst>
          </p:cNvPr>
          <p:cNvCxnSpPr/>
          <p:nvPr/>
        </p:nvCxnSpPr>
        <p:spPr>
          <a:xfrm>
            <a:off x="2014954" y="2764466"/>
            <a:ext cx="0" cy="43067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5899E85A-F175-1600-D1D3-01591AA7F6F0}"/>
              </a:ext>
            </a:extLst>
          </p:cNvPr>
          <p:cNvSpPr txBox="1"/>
          <p:nvPr/>
        </p:nvSpPr>
        <p:spPr>
          <a:xfrm>
            <a:off x="4223902" y="3974041"/>
            <a:ext cx="3661149" cy="2616101"/>
          </a:xfrm>
          <a:prstGeom prst="rect">
            <a:avLst/>
          </a:prstGeom>
          <a:noFill/>
        </p:spPr>
        <p:txBody>
          <a:bodyPr wrap="square" rtlCol="0">
            <a:spAutoFit/>
          </a:bodyPr>
          <a:lstStyle/>
          <a:p>
            <a:pPr algn="ctr"/>
            <a:r>
              <a:rPr lang="en-US" dirty="0">
                <a:latin typeface="Ubuntu" panose="020B0504030602030204" pitchFamily="34" charset="0"/>
              </a:rPr>
              <a:t>Sure, being a Special Olympics coach requires dedication, but you won’t have to do it alone! Share the responsibilities with support from the state office, other coaches, team assistants and volunteers. There are no limitations to your coaching staff. </a:t>
            </a:r>
          </a:p>
          <a:p>
            <a:pPr algn="ctr"/>
            <a:endParaRPr lang="en-US" sz="2000" dirty="0">
              <a:latin typeface="Ubuntu" panose="020B0504030602030204" pitchFamily="34" charset="0"/>
            </a:endParaRPr>
          </a:p>
        </p:txBody>
      </p:sp>
      <p:sp>
        <p:nvSpPr>
          <p:cNvPr id="13" name="TextBox 12">
            <a:extLst>
              <a:ext uri="{FF2B5EF4-FFF2-40B4-BE49-F238E27FC236}">
                <a16:creationId xmlns:a16="http://schemas.microsoft.com/office/drawing/2014/main" id="{675C2880-7B27-7CF2-23BB-28CAE2198EFB}"/>
              </a:ext>
            </a:extLst>
          </p:cNvPr>
          <p:cNvSpPr txBox="1"/>
          <p:nvPr/>
        </p:nvSpPr>
        <p:spPr>
          <a:xfrm>
            <a:off x="8164224" y="3969744"/>
            <a:ext cx="3676140" cy="1508105"/>
          </a:xfrm>
          <a:prstGeom prst="rect">
            <a:avLst/>
          </a:prstGeom>
          <a:noFill/>
        </p:spPr>
        <p:txBody>
          <a:bodyPr wrap="square" rtlCol="0">
            <a:spAutoFit/>
          </a:bodyPr>
          <a:lstStyle/>
          <a:p>
            <a:pPr algn="ctr"/>
            <a:r>
              <a:rPr lang="en-US" dirty="0">
                <a:latin typeface="Ubuntu" panose="020B0504030602030204" pitchFamily="34" charset="0"/>
              </a:rPr>
              <a:t>The requirements for most Special Olympic volunteer roles just require enthusiasm and positivity to create a fun environment for everyone! </a:t>
            </a:r>
            <a:r>
              <a:rPr lang="en-US" sz="2000" dirty="0">
                <a:latin typeface="Ubuntu" panose="020B0504030602030204" pitchFamily="34" charset="0"/>
              </a:rPr>
              <a:t>	</a:t>
            </a:r>
          </a:p>
        </p:txBody>
      </p:sp>
      <p:sp>
        <p:nvSpPr>
          <p:cNvPr id="15" name="TextBox 14">
            <a:extLst>
              <a:ext uri="{FF2B5EF4-FFF2-40B4-BE49-F238E27FC236}">
                <a16:creationId xmlns:a16="http://schemas.microsoft.com/office/drawing/2014/main" id="{100FBC43-23DB-5FC3-8214-0685FAB3625D}"/>
              </a:ext>
            </a:extLst>
          </p:cNvPr>
          <p:cNvSpPr txBox="1"/>
          <p:nvPr/>
        </p:nvSpPr>
        <p:spPr>
          <a:xfrm>
            <a:off x="1509872" y="3330310"/>
            <a:ext cx="1123564" cy="369332"/>
          </a:xfrm>
          <a:prstGeom prst="rect">
            <a:avLst/>
          </a:prstGeom>
          <a:noFill/>
        </p:spPr>
        <p:txBody>
          <a:bodyPr wrap="square">
            <a:spAutoFit/>
          </a:bodyPr>
          <a:lstStyle/>
          <a:p>
            <a:r>
              <a:rPr lang="en-US" sz="1800" b="1" dirty="0">
                <a:latin typeface="Ubuntu" panose="020B0504030602030204" pitchFamily="34" charset="0"/>
              </a:rPr>
              <a:t>TRUTH</a:t>
            </a:r>
            <a:r>
              <a:rPr lang="en-US" sz="1600" b="1" dirty="0">
                <a:latin typeface="Ubuntu" panose="020B0504030602030204" pitchFamily="34" charset="0"/>
              </a:rPr>
              <a:t>:</a:t>
            </a:r>
            <a:endParaRPr lang="en-US" dirty="0"/>
          </a:p>
        </p:txBody>
      </p:sp>
      <p:cxnSp>
        <p:nvCxnSpPr>
          <p:cNvPr id="16" name="Straight Arrow Connector 15">
            <a:extLst>
              <a:ext uri="{FF2B5EF4-FFF2-40B4-BE49-F238E27FC236}">
                <a16:creationId xmlns:a16="http://schemas.microsoft.com/office/drawing/2014/main" id="{5C893EC7-CFD3-B6D4-F0A9-86C118952441}"/>
              </a:ext>
            </a:extLst>
          </p:cNvPr>
          <p:cNvCxnSpPr/>
          <p:nvPr/>
        </p:nvCxnSpPr>
        <p:spPr>
          <a:xfrm>
            <a:off x="5976352" y="2764466"/>
            <a:ext cx="0" cy="43067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C28E1E4B-A710-0259-1763-9FFBBF6FE8A7}"/>
              </a:ext>
            </a:extLst>
          </p:cNvPr>
          <p:cNvSpPr txBox="1"/>
          <p:nvPr/>
        </p:nvSpPr>
        <p:spPr>
          <a:xfrm>
            <a:off x="5471269" y="3364467"/>
            <a:ext cx="1123564" cy="369332"/>
          </a:xfrm>
          <a:prstGeom prst="rect">
            <a:avLst/>
          </a:prstGeom>
          <a:noFill/>
        </p:spPr>
        <p:txBody>
          <a:bodyPr wrap="square">
            <a:spAutoFit/>
          </a:bodyPr>
          <a:lstStyle/>
          <a:p>
            <a:r>
              <a:rPr lang="en-US" sz="1800" b="1" dirty="0">
                <a:latin typeface="Ubuntu" panose="020B0504030602030204" pitchFamily="34" charset="0"/>
              </a:rPr>
              <a:t>TRUTH</a:t>
            </a:r>
            <a:r>
              <a:rPr lang="en-US" sz="1600" b="1" dirty="0">
                <a:latin typeface="Ubuntu" panose="020B0504030602030204" pitchFamily="34" charset="0"/>
              </a:rPr>
              <a:t>:</a:t>
            </a:r>
            <a:endParaRPr lang="en-US" dirty="0"/>
          </a:p>
        </p:txBody>
      </p:sp>
      <p:cxnSp>
        <p:nvCxnSpPr>
          <p:cNvPr id="18" name="Straight Arrow Connector 17">
            <a:extLst>
              <a:ext uri="{FF2B5EF4-FFF2-40B4-BE49-F238E27FC236}">
                <a16:creationId xmlns:a16="http://schemas.microsoft.com/office/drawing/2014/main" id="{A0339EB9-54C6-6917-5AA6-85C6EC27902B}"/>
              </a:ext>
            </a:extLst>
          </p:cNvPr>
          <p:cNvCxnSpPr/>
          <p:nvPr/>
        </p:nvCxnSpPr>
        <p:spPr>
          <a:xfrm>
            <a:off x="9937749" y="2729931"/>
            <a:ext cx="0" cy="43067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E55D60F3-BB06-4063-9259-8FFCE8AC2803}"/>
              </a:ext>
            </a:extLst>
          </p:cNvPr>
          <p:cNvSpPr txBox="1"/>
          <p:nvPr/>
        </p:nvSpPr>
        <p:spPr>
          <a:xfrm>
            <a:off x="9432666" y="3329932"/>
            <a:ext cx="1123564" cy="369332"/>
          </a:xfrm>
          <a:prstGeom prst="rect">
            <a:avLst/>
          </a:prstGeom>
          <a:noFill/>
        </p:spPr>
        <p:txBody>
          <a:bodyPr wrap="square">
            <a:spAutoFit/>
          </a:bodyPr>
          <a:lstStyle/>
          <a:p>
            <a:r>
              <a:rPr lang="en-US" sz="1800" b="1" dirty="0">
                <a:latin typeface="Ubuntu" panose="020B0504030602030204" pitchFamily="34" charset="0"/>
              </a:rPr>
              <a:t>TRUTH</a:t>
            </a:r>
            <a:r>
              <a:rPr lang="en-US" sz="1600" b="1" dirty="0">
                <a:latin typeface="Ubuntu" panose="020B0504030602030204" pitchFamily="34" charset="0"/>
              </a:rPr>
              <a:t>:</a:t>
            </a:r>
            <a:endParaRPr lang="en-US" dirty="0"/>
          </a:p>
        </p:txBody>
      </p:sp>
    </p:spTree>
    <p:extLst>
      <p:ext uri="{BB962C8B-B14F-4D97-AF65-F5344CB8AC3E}">
        <p14:creationId xmlns:p14="http://schemas.microsoft.com/office/powerpoint/2010/main" val="1038485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men posing for a picture&#10;&#10;Description automatically generated with low confidence">
            <a:extLst>
              <a:ext uri="{FF2B5EF4-FFF2-40B4-BE49-F238E27FC236}">
                <a16:creationId xmlns:a16="http://schemas.microsoft.com/office/drawing/2014/main" id="{C523BC6A-645C-3F5C-E3FC-088C24373992}"/>
              </a:ext>
            </a:extLst>
          </p:cNvPr>
          <p:cNvPicPr>
            <a:picLocks noChangeAspect="1"/>
          </p:cNvPicPr>
          <p:nvPr/>
        </p:nvPicPr>
        <p:blipFill rotWithShape="1">
          <a:blip r:embed="rId2"/>
          <a:srcRect t="8103" b="8103"/>
          <a:stretch/>
        </p:blipFill>
        <p:spPr>
          <a:xfrm>
            <a:off x="0" y="0"/>
            <a:ext cx="12271771" cy="6858000"/>
          </a:xfrm>
          <a:prstGeom prst="rect">
            <a:avLst/>
          </a:prstGeom>
        </p:spPr>
      </p:pic>
    </p:spTree>
    <p:extLst>
      <p:ext uri="{BB962C8B-B14F-4D97-AF65-F5344CB8AC3E}">
        <p14:creationId xmlns:p14="http://schemas.microsoft.com/office/powerpoint/2010/main" val="3170161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05690" y="1171147"/>
            <a:ext cx="6186310" cy="137803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600" b="1" spc="300" dirty="0">
                <a:latin typeface="Ubuntu" panose="020B0504030602030204" pitchFamily="34" charset="0"/>
              </a:rPr>
              <a:t>WAYS TO GET INVOLVED </a:t>
            </a:r>
          </a:p>
          <a:p>
            <a:pPr algn="ctr"/>
            <a:r>
              <a:rPr lang="en-US" sz="2600" b="1" spc="300" dirty="0">
                <a:latin typeface="Ubuntu" panose="020B0504030602030204" pitchFamily="34" charset="0"/>
              </a:rPr>
              <a:t>WITH SPECIAL OLYMPICS</a:t>
            </a:r>
          </a:p>
        </p:txBody>
      </p:sp>
      <p:sp>
        <p:nvSpPr>
          <p:cNvPr id="7" name="TextBox 6"/>
          <p:cNvSpPr txBox="1"/>
          <p:nvPr/>
        </p:nvSpPr>
        <p:spPr>
          <a:xfrm>
            <a:off x="6928649" y="2549186"/>
            <a:ext cx="5101445" cy="2677656"/>
          </a:xfrm>
          <a:prstGeom prst="rect">
            <a:avLst/>
          </a:prstGeom>
          <a:noFill/>
        </p:spPr>
        <p:txBody>
          <a:bodyPr wrap="square" rtlCol="0">
            <a:spAutoFit/>
          </a:bodyPr>
          <a:lstStyle/>
          <a:p>
            <a:pPr marL="285750" indent="-285750" defTabSz="914400">
              <a:buFont typeface="Arial" panose="020B0604020202020204" pitchFamily="34" charset="0"/>
              <a:buChar char="•"/>
            </a:pPr>
            <a:r>
              <a:rPr lang="en-US" sz="2400" dirty="0">
                <a:latin typeface="Ubuntu" panose="020B0504030602030204" pitchFamily="34" charset="0"/>
              </a:rPr>
              <a:t>Coach</a:t>
            </a:r>
          </a:p>
          <a:p>
            <a:pPr marL="285750" indent="-285750" defTabSz="914400">
              <a:buFont typeface="Arial" panose="020B0604020202020204" pitchFamily="34" charset="0"/>
              <a:buChar char="•"/>
            </a:pPr>
            <a:endParaRPr lang="en-US" sz="2400" dirty="0">
              <a:latin typeface="Ubuntu" panose="020B0504030602030204" pitchFamily="34" charset="0"/>
            </a:endParaRPr>
          </a:p>
          <a:p>
            <a:pPr marL="285750" indent="-285750" defTabSz="914400">
              <a:buFont typeface="Arial" panose="020B0604020202020204" pitchFamily="34" charset="0"/>
              <a:buChar char="•"/>
            </a:pPr>
            <a:r>
              <a:rPr lang="en-US" sz="2400" dirty="0">
                <a:latin typeface="Ubuntu" panose="020B0504030602030204" pitchFamily="34" charset="0"/>
              </a:rPr>
              <a:t>Team Assistant</a:t>
            </a:r>
            <a:br>
              <a:rPr lang="en-US" sz="2400" dirty="0">
                <a:latin typeface="Ubuntu" panose="020B0504030602030204" pitchFamily="34" charset="0"/>
              </a:rPr>
            </a:br>
            <a:endParaRPr lang="en-US" sz="2400" dirty="0">
              <a:latin typeface="Ubuntu" panose="020B0504030602030204" pitchFamily="34" charset="0"/>
            </a:endParaRPr>
          </a:p>
          <a:p>
            <a:pPr marL="285750" indent="-285750" defTabSz="914400">
              <a:buFont typeface="Arial" panose="020B0604020202020204" pitchFamily="34" charset="0"/>
              <a:buChar char="•"/>
            </a:pPr>
            <a:r>
              <a:rPr lang="en-US" sz="2400" dirty="0">
                <a:latin typeface="Ubuntu" panose="020B0504030602030204" pitchFamily="34" charset="0"/>
              </a:rPr>
              <a:t>Unified Partner</a:t>
            </a:r>
            <a:br>
              <a:rPr lang="en-US" sz="2400" dirty="0">
                <a:latin typeface="Ubuntu" panose="020B0504030602030204" pitchFamily="34" charset="0"/>
              </a:rPr>
            </a:br>
            <a:endParaRPr lang="en-US" sz="2400" dirty="0">
              <a:latin typeface="Ubuntu" panose="020B0504030602030204" pitchFamily="34" charset="0"/>
            </a:endParaRPr>
          </a:p>
          <a:p>
            <a:pPr marL="285750" indent="-285750" defTabSz="914400">
              <a:buFont typeface="Arial" panose="020B0604020202020204" pitchFamily="34" charset="0"/>
              <a:buChar char="•"/>
            </a:pPr>
            <a:r>
              <a:rPr lang="en-US" sz="2400" dirty="0">
                <a:latin typeface="Ubuntu" panose="020B0504030602030204" pitchFamily="34" charset="0"/>
              </a:rPr>
              <a:t>Event Volunteer</a:t>
            </a:r>
          </a:p>
        </p:txBody>
      </p:sp>
      <p:pic>
        <p:nvPicPr>
          <p:cNvPr id="4" name="Picture 3" descr="A picture containing person, wall, indoor, green&#10;&#10;Description automatically generated">
            <a:extLst>
              <a:ext uri="{FF2B5EF4-FFF2-40B4-BE49-F238E27FC236}">
                <a16:creationId xmlns:a16="http://schemas.microsoft.com/office/drawing/2014/main" id="{E50EE1AE-9D34-D18E-D1F2-01D793B7370F}"/>
              </a:ext>
            </a:extLst>
          </p:cNvPr>
          <p:cNvPicPr>
            <a:picLocks noChangeAspect="1"/>
          </p:cNvPicPr>
          <p:nvPr/>
        </p:nvPicPr>
        <p:blipFill rotWithShape="1">
          <a:blip r:embed="rId2">
            <a:extLst>
              <a:ext uri="{28A0092B-C50C-407E-A947-70E740481C1C}">
                <a14:useLocalDpi xmlns:a14="http://schemas.microsoft.com/office/drawing/2010/main" val="0"/>
              </a:ext>
            </a:extLst>
          </a:blip>
          <a:srcRect l="17413" r="24390"/>
          <a:stretch/>
        </p:blipFill>
        <p:spPr>
          <a:xfrm>
            <a:off x="-1" y="0"/>
            <a:ext cx="5983111" cy="6858000"/>
          </a:xfrm>
          <a:prstGeom prst="rect">
            <a:avLst/>
          </a:prstGeom>
        </p:spPr>
      </p:pic>
    </p:spTree>
    <p:extLst>
      <p:ext uri="{BB962C8B-B14F-4D97-AF65-F5344CB8AC3E}">
        <p14:creationId xmlns:p14="http://schemas.microsoft.com/office/powerpoint/2010/main" val="1078249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185115" y="3238500"/>
            <a:ext cx="9144000" cy="2387600"/>
          </a:xfrm>
          <a:prstGeom prst="rect">
            <a:avLst/>
          </a:prstGeom>
        </p:spPr>
        <p:txBody>
          <a:bodyP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r"/>
            <a:r>
              <a:rPr lang="en-US" sz="5600" b="1" dirty="0">
                <a:latin typeface="Ubuntu" panose="020B0504030602030204" pitchFamily="34" charset="0"/>
              </a:rPr>
              <a:t>GET INVOLVED</a:t>
            </a:r>
          </a:p>
        </p:txBody>
      </p:sp>
      <p:sp>
        <p:nvSpPr>
          <p:cNvPr id="4" name="TextBox 3">
            <a:extLst>
              <a:ext uri="{FF2B5EF4-FFF2-40B4-BE49-F238E27FC236}">
                <a16:creationId xmlns:a16="http://schemas.microsoft.com/office/drawing/2014/main" id="{5C0E886F-2413-D15E-AAE8-2F93CC7F08E1}"/>
              </a:ext>
            </a:extLst>
          </p:cNvPr>
          <p:cNvSpPr txBox="1"/>
          <p:nvPr/>
        </p:nvSpPr>
        <p:spPr>
          <a:xfrm>
            <a:off x="396474" y="2776835"/>
            <a:ext cx="11399051" cy="923330"/>
          </a:xfrm>
          <a:prstGeom prst="rect">
            <a:avLst/>
          </a:prstGeom>
          <a:noFill/>
        </p:spPr>
        <p:txBody>
          <a:bodyPr wrap="square" rtlCol="0">
            <a:spAutoFit/>
          </a:bodyPr>
          <a:lstStyle/>
          <a:p>
            <a:pPr algn="ctr"/>
            <a:r>
              <a:rPr lang="en-US" sz="5400" b="1" dirty="0">
                <a:solidFill>
                  <a:srgbClr val="C00000"/>
                </a:solidFill>
                <a:latin typeface="Norwester" panose="00000506000000000000" pitchFamily="50" charset="0"/>
              </a:rPr>
              <a:t>JOIN THE INCLUSION REVOLUTION </a:t>
            </a:r>
            <a:endParaRPr lang="en-US" sz="5400" dirty="0">
              <a:solidFill>
                <a:srgbClr val="C00000"/>
              </a:solidFill>
              <a:latin typeface="Norwester" panose="00000506000000000000" pitchFamily="50" charset="0"/>
            </a:endParaRPr>
          </a:p>
        </p:txBody>
      </p:sp>
      <p:sp>
        <p:nvSpPr>
          <p:cNvPr id="7" name="TextBox 6">
            <a:extLst>
              <a:ext uri="{FF2B5EF4-FFF2-40B4-BE49-F238E27FC236}">
                <a16:creationId xmlns:a16="http://schemas.microsoft.com/office/drawing/2014/main" id="{4E6FC54F-490F-E78E-ABBB-E0E40E76B528}"/>
              </a:ext>
            </a:extLst>
          </p:cNvPr>
          <p:cNvSpPr txBox="1"/>
          <p:nvPr/>
        </p:nvSpPr>
        <p:spPr>
          <a:xfrm>
            <a:off x="396473" y="3838664"/>
            <a:ext cx="11399051" cy="646331"/>
          </a:xfrm>
          <a:prstGeom prst="rect">
            <a:avLst/>
          </a:prstGeom>
          <a:noFill/>
        </p:spPr>
        <p:txBody>
          <a:bodyPr wrap="square" rtlCol="0">
            <a:spAutoFit/>
          </a:bodyPr>
          <a:lstStyle/>
          <a:p>
            <a:pPr algn="ctr"/>
            <a:r>
              <a:rPr lang="en-US" sz="3600" dirty="0">
                <a:solidFill>
                  <a:srgbClr val="C00000"/>
                </a:solidFill>
                <a:latin typeface="Ubuntu" panose="020B0504030602030204" pitchFamily="34" charset="0"/>
              </a:rPr>
              <a:t>Learn more at somn.org</a:t>
            </a:r>
          </a:p>
        </p:txBody>
      </p:sp>
      <p:pic>
        <p:nvPicPr>
          <p:cNvPr id="9" name="Picture 8" descr="Text&#10;&#10;Description automatically generated">
            <a:extLst>
              <a:ext uri="{FF2B5EF4-FFF2-40B4-BE49-F238E27FC236}">
                <a16:creationId xmlns:a16="http://schemas.microsoft.com/office/drawing/2014/main" id="{9FB6A5F7-897C-EF3B-735D-3399749AF75C}"/>
              </a:ext>
            </a:extLst>
          </p:cNvPr>
          <p:cNvPicPr>
            <a:picLocks noChangeAspect="1"/>
          </p:cNvPicPr>
          <p:nvPr/>
        </p:nvPicPr>
        <p:blipFill>
          <a:blip r:embed="rId2"/>
          <a:stretch>
            <a:fillRect/>
          </a:stretch>
        </p:blipFill>
        <p:spPr>
          <a:xfrm>
            <a:off x="3578590" y="865250"/>
            <a:ext cx="5034819" cy="1540960"/>
          </a:xfrm>
          <a:prstGeom prst="rect">
            <a:avLst/>
          </a:prstGeom>
        </p:spPr>
      </p:pic>
    </p:spTree>
    <p:extLst>
      <p:ext uri="{BB962C8B-B14F-4D97-AF65-F5344CB8AC3E}">
        <p14:creationId xmlns:p14="http://schemas.microsoft.com/office/powerpoint/2010/main" val="4149137264"/>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TM03457475[[fn=Frame]]</Template>
  <TotalTime>161</TotalTime>
  <Words>668</Words>
  <Application>Microsoft Office PowerPoint</Application>
  <PresentationFormat>Widescreen</PresentationFormat>
  <Paragraphs>53</Paragraphs>
  <Slides>9</Slides>
  <Notes>1</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9</vt:i4>
      </vt:variant>
    </vt:vector>
  </HeadingPairs>
  <TitlesOfParts>
    <vt:vector size="21" baseType="lpstr">
      <vt:lpstr>Arial</vt:lpstr>
      <vt:lpstr>Calibri</vt:lpstr>
      <vt:lpstr>Calibri Light</vt:lpstr>
      <vt:lpstr>Corbel</vt:lpstr>
      <vt:lpstr>Lato</vt:lpstr>
      <vt:lpstr>Norwester</vt:lpstr>
      <vt:lpstr>Ubuntu</vt:lpstr>
      <vt:lpstr>Wingdings 2</vt:lpstr>
      <vt:lpstr>Frame</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Howlett</dc:creator>
  <cp:lastModifiedBy>Katie Howlett</cp:lastModifiedBy>
  <cp:revision>13</cp:revision>
  <dcterms:created xsi:type="dcterms:W3CDTF">2017-12-06T21:30:52Z</dcterms:created>
  <dcterms:modified xsi:type="dcterms:W3CDTF">2023-01-18T15:54:44Z</dcterms:modified>
</cp:coreProperties>
</file>